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BBF0"/>
    <a:srgbClr val="F06666"/>
    <a:srgbClr val="EFE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1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11/13/2025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AU" dirty="0">
                <a:latin typeface="Franklin Gothic Medium" panose="020B0603020102020204" pitchFamily="34" charset="0"/>
              </a:rPr>
              <a:t>Password Security Policy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AU" dirty="0"/>
              <a:t>Creating Strong, Safe Passwords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03A9F-CA0B-ED8C-E2BC-FE8B9FE7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AU" dirty="0"/>
              <a:t>Introduction</a:t>
            </a:r>
          </a:p>
        </p:txBody>
      </p:sp>
      <p:pic>
        <p:nvPicPr>
          <p:cNvPr id="5" name="Picture 4" descr="A padlock and a number on a sign&#10;&#10;AI-generated content may be incorrect.">
            <a:extLst>
              <a:ext uri="{FF2B5EF4-FFF2-40B4-BE49-F238E27FC236}">
                <a16:creationId xmlns:a16="http://schemas.microsoft.com/office/drawing/2014/main" id="{BBBBA8CA-A5C2-E607-32A9-DF23D760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563864"/>
            <a:ext cx="5115347" cy="3410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A5873-8264-2F1B-EEC8-58D60962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• Passwords protect accounts, systems, and data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Weak passwords are the most common security weakness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Support staff must follow strong password standards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411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BB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6DA24-0924-5409-88E2-BF95A3AC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95E68-4E8D-CEFE-82E2-E2F8F5C7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AU" dirty="0"/>
              <a:t>Why This Policy Matters</a:t>
            </a:r>
          </a:p>
        </p:txBody>
      </p:sp>
      <p:pic>
        <p:nvPicPr>
          <p:cNvPr id="5" name="Picture 4" descr="A close-up of a padlock&#10;&#10;AI-generated content may be incorrect.">
            <a:extLst>
              <a:ext uri="{FF2B5EF4-FFF2-40B4-BE49-F238E27FC236}">
                <a16:creationId xmlns:a16="http://schemas.microsoft.com/office/drawing/2014/main" id="{E9912629-5808-61CA-9A11-D109550D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705" r="3533"/>
          <a:stretch>
            <a:fillRect/>
          </a:stretch>
        </p:blipFill>
        <p:spPr>
          <a:xfrm>
            <a:off x="20" y="10"/>
            <a:ext cx="4580077" cy="6400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292A-9145-5866-6A6D-D055C44C2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AU" dirty="0">
                <a:latin typeface="Bahnschrift Light" panose="020B0502040204020203" pitchFamily="34" charset="0"/>
              </a:rPr>
              <a:t>• </a:t>
            </a:r>
            <a:r>
              <a:rPr lang="en-US" dirty="0">
                <a:latin typeface="Bahnschrift Light" panose="020B0502040204020203" pitchFamily="34" charset="0"/>
              </a:rPr>
              <a:t>A strong password prevents unauthorized access to systems and confidential data.</a:t>
            </a:r>
          </a:p>
          <a:p>
            <a:r>
              <a:rPr lang="en-AU" dirty="0">
                <a:latin typeface="Bahnschrift Light" panose="020B0502040204020203" pitchFamily="34" charset="0"/>
              </a:rPr>
              <a:t>• </a:t>
            </a:r>
            <a:r>
              <a:rPr lang="en-US" dirty="0">
                <a:latin typeface="Bahnschrift Light" panose="020B0502040204020203" pitchFamily="34" charset="0"/>
              </a:rPr>
              <a:t>Weak or reused passwords can be easily guessed or stolen, leading to</a:t>
            </a:r>
          </a:p>
          <a:p>
            <a:r>
              <a:rPr lang="en-AU" dirty="0">
                <a:latin typeface="Bahnschrift Light" panose="020B0502040204020203" pitchFamily="34" charset="0"/>
              </a:rPr>
              <a:t>• -</a:t>
            </a:r>
            <a:r>
              <a:rPr lang="en-US" dirty="0">
                <a:latin typeface="Bahnschrift Light" panose="020B0502040204020203" pitchFamily="34" charset="0"/>
              </a:rPr>
              <a:t> account compromise</a:t>
            </a:r>
          </a:p>
          <a:p>
            <a:r>
              <a:rPr lang="en-AU" dirty="0">
                <a:latin typeface="Bahnschrift Light" panose="020B0502040204020203" pitchFamily="34" charset="0"/>
              </a:rPr>
              <a:t>• -</a:t>
            </a:r>
            <a:r>
              <a:rPr lang="en-US" dirty="0">
                <a:latin typeface="Bahnschrift Light" panose="020B0502040204020203" pitchFamily="34" charset="0"/>
              </a:rPr>
              <a:t> data breaches</a:t>
            </a:r>
          </a:p>
          <a:p>
            <a:r>
              <a:rPr lang="en-AU" dirty="0">
                <a:latin typeface="Bahnschrift Light" panose="020B0502040204020203" pitchFamily="34" charset="0"/>
              </a:rPr>
              <a:t>• -</a:t>
            </a:r>
            <a:r>
              <a:rPr lang="en-US" dirty="0">
                <a:latin typeface="Bahnschrift Light" panose="020B0502040204020203" pitchFamily="34" charset="0"/>
              </a:rPr>
              <a:t> disciplinary action for staff responsible.</a:t>
            </a:r>
          </a:p>
          <a:p>
            <a:endParaRPr lang="en-AU" dirty="0">
              <a:latin typeface="Bahnschrift Ligh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931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6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C6163-71AA-FFD7-2EB2-6A937E179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7B0A-DA2A-65B7-1B94-533F3229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Password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DF63F-EFAF-CE45-616F-D5D886DBD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" panose="020B0502040204020203" pitchFamily="34" charset="0"/>
              </a:rPr>
              <a:t>• Minimum 14–16 characters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Use passphrases made of multiple unrelated words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Must not include personal details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Must not follow predictable patterns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Avoid common passwords like “Password123” or “Welcome123”</a:t>
            </a:r>
          </a:p>
          <a:p>
            <a:endParaRPr lang="en-AU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BA2E52-72E6-2D7B-317B-50A5317A2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7EC7-A165-308D-C14B-C717BC60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Passphrase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0E65B-9136-8BDB-9FD4-F12FB8A8B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" panose="020B0502040204020203" pitchFamily="34" charset="0"/>
              </a:rPr>
              <a:t>• Combine several random words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Easy to remember, hard to guess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Examples:</a:t>
            </a:r>
          </a:p>
          <a:p>
            <a:r>
              <a:rPr lang="en-US" dirty="0">
                <a:latin typeface="Bahnschrift Light" panose="020B0502040204020203" pitchFamily="34" charset="0"/>
              </a:rPr>
              <a:t>  - Egg–Forehead–Clap–Hungary</a:t>
            </a:r>
          </a:p>
          <a:p>
            <a:r>
              <a:rPr lang="en-US" dirty="0">
                <a:latin typeface="Bahnschrift Light" panose="020B0502040204020203" pitchFamily="34" charset="0"/>
              </a:rPr>
              <a:t>  - Correct–Horse–Battery–Staple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Longer = more secure</a:t>
            </a:r>
          </a:p>
          <a:p>
            <a:endParaRPr lang="en-AU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6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195C6-754B-C6D3-648C-1CD5772C9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5BBA1-F6B3-DDC8-3E00-260F5405D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4622470" cy="1450757"/>
          </a:xfrm>
        </p:spPr>
        <p:txBody>
          <a:bodyPr>
            <a:normAutofit/>
          </a:bodyPr>
          <a:lstStyle/>
          <a:p>
            <a:r>
              <a:rPr lang="en-AU" dirty="0"/>
              <a:t>Password Handling Rules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229D-7395-BA1A-6D43-D6B0DF078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4622470" cy="3461658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• Never email or verbally share passwords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Never store passwords in plain text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Change immediately if compromised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Always pair with Multi-Factor Authentication (MFA)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B0D2C-80EF-CC5E-5351-60ECE625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0" r="15688"/>
          <a:stretch>
            <a:fillRect/>
          </a:stretch>
        </p:blipFill>
        <p:spPr>
          <a:xfrm>
            <a:off x="5557041" y="640081"/>
            <a:ext cx="6000961" cy="4615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566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BB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E4124-A7BC-1844-0BC1-5FED8E715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22E7E-CA58-B427-37E8-7A832C04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61" y="1184179"/>
            <a:ext cx="4257293" cy="936319"/>
          </a:xfrm>
        </p:spPr>
        <p:txBody>
          <a:bodyPr>
            <a:normAutofit/>
          </a:bodyPr>
          <a:lstStyle/>
          <a:p>
            <a:r>
              <a:rPr lang="en-AU" sz="4000" dirty="0"/>
              <a:t>Compliance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C16D-8736-E146-4352-EEA883571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2" y="2645792"/>
            <a:ext cx="4257293" cy="3229714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• Compliance will be verified through audits and system monitoring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Exceptions require prior Infosec approval</a:t>
            </a:r>
          </a:p>
          <a:p>
            <a:r>
              <a:rPr lang="en-US" dirty="0">
                <a:latin typeface="Bahnschrift Light" panose="020B0502040204020203" pitchFamily="34" charset="0"/>
              </a:rPr>
              <a:t>• Violations may result in disciplinary action</a:t>
            </a:r>
          </a:p>
          <a:p>
            <a:endParaRPr lang="en-AU" dirty="0">
              <a:latin typeface="Bahnschrift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B2B30-A849-670C-E644-E69C8BDB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26" r="6726"/>
          <a:stretch/>
        </p:blipFill>
        <p:spPr>
          <a:xfrm>
            <a:off x="5404189" y="828293"/>
            <a:ext cx="6102759" cy="4706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606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3112EA-B085-4D45-41F2-4E1DF64BD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4" r="-1" b="29413"/>
          <a:stretch>
            <a:fillRect/>
          </a:stretch>
        </p:blipFill>
        <p:spPr>
          <a:xfrm>
            <a:off x="-31" y="10"/>
            <a:ext cx="121920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2E8621-F3C3-FA33-A0BB-49028FA86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196" y="5120638"/>
            <a:ext cx="7137263" cy="1280161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r"/>
            <a:r>
              <a:rPr lang="en-AU" sz="4800" dirty="0">
                <a:solidFill>
                  <a:schemeClr val="tx1"/>
                </a:solidFill>
              </a:rPr>
              <a:t>Thanks for Listening		 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3074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{E8259283-6A21-4D2A-A137-A98695734D33}tf11437505_win32</Template>
  <TotalTime>35</TotalTime>
  <Words>222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Bahnschrift Light</vt:lpstr>
      <vt:lpstr>Calibri</vt:lpstr>
      <vt:lpstr>Franklin Gothic Medium</vt:lpstr>
      <vt:lpstr>Georgia Pro Cond Light</vt:lpstr>
      <vt:lpstr>Speak Pro</vt:lpstr>
      <vt:lpstr>RetrospectVTI</vt:lpstr>
      <vt:lpstr>Password Security Policy</vt:lpstr>
      <vt:lpstr>Introduction</vt:lpstr>
      <vt:lpstr>Why This Policy Matters</vt:lpstr>
      <vt:lpstr>Password Requirements</vt:lpstr>
      <vt:lpstr>Passphrase Guidelines</vt:lpstr>
      <vt:lpstr>Password Handling Rules</vt:lpstr>
      <vt:lpstr>Compliance</vt:lpstr>
      <vt:lpstr>Thanks for Listening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 Bailey</dc:creator>
  <cp:lastModifiedBy>Sam Bailey</cp:lastModifiedBy>
  <cp:revision>4</cp:revision>
  <dcterms:created xsi:type="dcterms:W3CDTF">2025-10-30T06:33:30Z</dcterms:created>
  <dcterms:modified xsi:type="dcterms:W3CDTF">2025-11-13T06:27:36Z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